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420" r:id="rId3"/>
    <p:sldId id="423" r:id="rId4"/>
    <p:sldId id="425" r:id="rId5"/>
    <p:sldId id="444" r:id="rId6"/>
    <p:sldId id="437" r:id="rId7"/>
    <p:sldId id="438" r:id="rId8"/>
    <p:sldId id="436" r:id="rId9"/>
    <p:sldId id="430" r:id="rId10"/>
    <p:sldId id="439" r:id="rId11"/>
    <p:sldId id="440" r:id="rId12"/>
    <p:sldId id="442" r:id="rId13"/>
    <p:sldId id="441" r:id="rId14"/>
    <p:sldId id="433" r:id="rId1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n Patnam" initials="MP" lastIdx="2" clrIdx="0">
    <p:extLst>
      <p:ext uri="{19B8F6BF-5375-455C-9EA6-DF929625EA0E}">
        <p15:presenceInfo xmlns:p15="http://schemas.microsoft.com/office/powerpoint/2012/main" userId="a243adae656dae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6433" autoAdjust="0"/>
  </p:normalViewPr>
  <p:slideViewPr>
    <p:cSldViewPr>
      <p:cViewPr varScale="1">
        <p:scale>
          <a:sx n="84" d="100"/>
          <a:sy n="84" d="100"/>
        </p:scale>
        <p:origin x="14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40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3E7E92B-59FA-49FB-B014-1669F564A86F}" type="datetimeFigureOut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AD7887-406F-46CC-9589-B5DF14B16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D7B8707-E1CD-4CEF-A00B-04778EC3BE00}" type="datetimeFigureOut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92987E-3A66-4994-9BE4-8BDBBB69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78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0DCA77-AE49-4A9C-A909-3537221CB1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92987E-3A66-4994-9BE4-8BDBBB69D16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35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382D7-6004-43C9-AB02-56543EB3FDAB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066EC-5749-4585-9837-C7D7BD5C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CD6C3C-A366-4DF9-81B4-5B0188B44BD9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36EC8-B6B4-4047-8E94-DB4977AA8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5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8308A0-081A-40E0-AB91-AE760FA81C51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3A777-F07E-472E-A020-7B4D58052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3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038600" cy="2514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31DDB-45BE-4D5A-8382-8E06A7A6251F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69CA-01CC-4DEF-B5D8-B239B6D1E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92D050"/>
              </a:buClr>
              <a:buFont typeface="Wingdings" pitchFamily="2" charset="2"/>
              <a:buChar char="§"/>
              <a:defRPr sz="1800" baseline="0"/>
            </a:lvl2pPr>
            <a:lvl3pPr>
              <a:buClr>
                <a:srgbClr val="FF0000"/>
              </a:buClr>
              <a:buFont typeface="Wingdings" pitchFamily="2" charset="2"/>
              <a:buChar char="§"/>
              <a:defRPr sz="1600" baseline="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A10935-C4E4-4A31-A905-CBD3B88B377F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F8C3E294-9E12-4E24-B275-9BA1AC14E8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AA3077-BD5E-4DF2-86F4-B2787C87502F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6EFB9-832D-41AA-B6AA-BA3FDFDF2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5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D9D7AE-2072-4CF1-81AF-6875EEBBE225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BD6B9-3A33-4A94-B724-9A8AE8A25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AD28BE-7261-4565-BDD9-9D13920F46F3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3FC6E-2B66-4D2D-9218-6A8657633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EF4F18-6076-4F4D-8701-7E7E46FB9673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73807-B068-4863-956B-F1B336131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68202-4F72-4F7C-A5F1-E7B21F92F430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5520D-11A7-44C7-A268-AAA329E6E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A5998-59A9-4C76-B55B-B07AD0665B82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A0E33-B153-4585-A659-757BD76D8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A7D98-E199-4E72-A4FE-85F4B3A9BF25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EC9DF-A8CA-492E-9A95-52D982BBB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832353-B273-4796-B91B-464BBEE56517}" type="datetime1">
              <a:rPr lang="en-US"/>
              <a:pPr>
                <a:defRPr/>
              </a:pPr>
              <a:t>5/8/2018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4D79D8-E937-4F7F-B5D1-0FDC90AE5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23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02EDA8-4D42-4A3F-8044-C86141763805}" type="slidenum">
              <a:rPr lang="en-US" sz="1600" b="1"/>
              <a:pPr>
                <a:defRPr/>
              </a:pPr>
              <a:t>1</a:t>
            </a:fld>
            <a:endParaRPr lang="en-US" sz="1600" b="1" dirty="0"/>
          </a:p>
        </p:txBody>
      </p:sp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647700" y="1219200"/>
            <a:ext cx="7772400" cy="1828800"/>
          </a:xfrm>
        </p:spPr>
        <p:txBody>
          <a:bodyPr/>
          <a:lstStyle/>
          <a:p>
            <a:pPr eaLnBrk="1" hangingPunct="1"/>
            <a:br>
              <a:rPr lang="en-US" altLang="en-US" sz="3200" dirty="0"/>
            </a:br>
            <a:r>
              <a:rPr lang="en-US" altLang="en-US" sz="2400" dirty="0"/>
              <a:t>Final Project</a:t>
            </a:r>
            <a:br>
              <a:rPr lang="en-US" altLang="en-US" sz="3200" dirty="0"/>
            </a:br>
            <a:r>
              <a:rPr lang="en-US" altLang="en-US" sz="3200" dirty="0"/>
              <a:t>Application of RNN for </a:t>
            </a:r>
            <a:br>
              <a:rPr lang="en-US" altLang="en-US" sz="3200" dirty="0"/>
            </a:br>
            <a:r>
              <a:rPr lang="en-US" altLang="en-US" sz="3200" dirty="0"/>
              <a:t>Algorithmic Stock Trading</a:t>
            </a:r>
            <a:br>
              <a:rPr lang="en-US" altLang="en-US" sz="3200" dirty="0"/>
            </a:br>
            <a:br>
              <a:rPr lang="en-US" altLang="en-US" sz="3200" b="1" dirty="0"/>
            </a:br>
            <a:br>
              <a:rPr lang="en-US" altLang="en-US" sz="3200" b="1" dirty="0"/>
            </a:br>
            <a:endParaRPr lang="en-US" altLang="en-US" sz="3200" b="1" dirty="0"/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1333500" y="2438400"/>
            <a:ext cx="64008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Patnam, Mohan</a:t>
            </a:r>
          </a:p>
          <a:p>
            <a:pPr eaLnBrk="1" hangingPunct="1">
              <a:defRPr/>
            </a:pPr>
            <a:endParaRPr lang="en-US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3429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5813" y="5029200"/>
            <a:ext cx="494982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CSCI E-89 Deep Learning</a:t>
            </a:r>
          </a:p>
          <a:p>
            <a:pPr algn="ctr"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Harvard University Extension School</a:t>
            </a:r>
          </a:p>
          <a:p>
            <a:pPr algn="ctr"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Prof.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Zoran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B.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Djordjević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5AF786C-96FB-4F4A-B5FE-678DB978F2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30"/>
    </mc:Choice>
    <mc:Fallback>
      <p:transition spd="slow" advTm="11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89B5-8552-444B-AE1E-A2141D74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Variate Time Series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6219-25A2-407D-81D5-49320E77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Task:4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Effect of XLK prices on MSFT price for the same period (2014/01 to 2014/02) as single-variate analysis (Task:3)</a:t>
            </a:r>
            <a:endParaRPr lang="en-US" altLang="en-US" sz="2000" b="1" dirty="0">
              <a:solidFill>
                <a:srgbClr val="000000"/>
              </a:solidFill>
              <a:latin typeface="Helvetica Neue"/>
            </a:endParaRP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FC307-13D5-498A-8F88-1FB6131F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91400" cy="365125"/>
          </a:xfrm>
        </p:spPr>
        <p:txBody>
          <a:bodyPr/>
          <a:lstStyle/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The effect of XLK price on MSFT stock actually made the prediction worse.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27AE-B639-4BC8-9FC8-4636C616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78D06AB-7BEA-44F4-8155-C5A00F6E8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1571052"/>
            <a:ext cx="7848600" cy="25834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8DA9E3-DF26-407B-9F00-685EF8E3C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2600" y="4066382"/>
            <a:ext cx="6619875" cy="2152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4C50BE-EC94-4757-A27B-C1C35006D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2998926"/>
            <a:ext cx="2514600" cy="73913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989AD9-1228-4403-8CC5-4291E5E0E41A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04FB9A9-6C79-4CEB-8912-E044586777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29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19"/>
    </mc:Choice>
    <mc:Fallback>
      <p:transition spd="slow" advTm="26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89B5-8552-444B-AE1E-A2141D74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Variate Time Series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6219-25A2-407D-81D5-49320E77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Task:4 Prediction of stock prices at different lags</a:t>
            </a:r>
          </a:p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60min, 120min, 180min, 240min, 300min, 360min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FC307-13D5-498A-8F88-1FB6131F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Mohan Patnam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27AE-B639-4BC8-9FC8-4636C616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E133C-F49A-4867-8B37-D17CC076EB86}"/>
              </a:ext>
            </a:extLst>
          </p:cNvPr>
          <p:cNvSpPr txBox="1"/>
          <p:nvPr/>
        </p:nvSpPr>
        <p:spPr>
          <a:xfrm>
            <a:off x="914400" y="563880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We see that the predictions getting worse as the prediction window grows. We do see that the predictions have picked-up for short term (60min window) and overall, picked up the long-term patterns.</a:t>
            </a:r>
          </a:p>
          <a:p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33480A-00DB-4285-A75E-92BB9D78B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729176"/>
            <a:ext cx="7772400" cy="37044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72D4C0-D9D8-4D85-BFA4-76392D8EC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4008763"/>
            <a:ext cx="2828925" cy="10092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17AF47-436A-455E-9C91-5A3AED2D0F06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012E7B-5070-4507-8F57-216B0872C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7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2"/>
    </mc:Choice>
    <mc:Fallback>
      <p:transition spd="slow" advTm="5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89B5-8552-444B-AE1E-A2141D74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Variate Time Series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6219-25A2-407D-81D5-49320E77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Task:5 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Effect of XLK prices on MSFT price for the period when XLK and MSFT are best correlated (2014/09 to 2014/11).</a:t>
            </a:r>
            <a:endParaRPr lang="en-US" altLang="en-US" sz="2000" b="1" dirty="0">
              <a:solidFill>
                <a:srgbClr val="000000"/>
              </a:solidFill>
              <a:latin typeface="Helvetica Neue"/>
            </a:endParaRP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27AE-B639-4BC8-9FC8-4636C616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2687F-D8AF-40A1-9341-ACF943CD0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18" y="1560896"/>
            <a:ext cx="7543800" cy="2558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5FEED4-38AA-4A9C-A323-F85D483B2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343" y="4154487"/>
            <a:ext cx="6657975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985F6E-16C5-4AF9-82DD-E2A29BD4D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2590800"/>
            <a:ext cx="2608118" cy="115116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25566B-A8D7-47CE-BD45-AF61975374E8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9ACBAB08-BE1C-4F6F-AA9C-10A29C004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91400" cy="365125"/>
          </a:xfrm>
        </p:spPr>
        <p:txBody>
          <a:bodyPr/>
          <a:lstStyle/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The effect of XLK price on MSFT price prediction gave better results.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B853B5D-A76C-43B6-ACCB-8F616C6C2C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51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74"/>
    </mc:Choice>
    <mc:Fallback>
      <p:transition spd="slow" advTm="16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89B5-8552-444B-AE1E-A2141D74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Variate Time Series 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6219-25A2-407D-81D5-49320E77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Task:5 Prediction of stock prices at different lags</a:t>
            </a:r>
          </a:p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60min, 120min, 180min, 240min, 300min, 360min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27AE-B639-4BC8-9FC8-4636C616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E133C-F49A-4867-8B37-D17CC076EB86}"/>
              </a:ext>
            </a:extLst>
          </p:cNvPr>
          <p:cNvSpPr txBox="1"/>
          <p:nvPr/>
        </p:nvSpPr>
        <p:spPr>
          <a:xfrm>
            <a:off x="838200" y="5638800"/>
            <a:ext cx="7239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Predictions overall very tight and remains same regardless of window size. Performance relatively better compared to the single-variate analysis. Predictions have picked-up for short term (60min window) and overall, picked long-term patterns.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A2030A-04D6-4D02-A640-02DD4FA61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55438"/>
            <a:ext cx="7772400" cy="3669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6BAE4F-A8B6-4A7C-86CB-33EA2E18F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3653135"/>
            <a:ext cx="2762250" cy="12192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78BDDF-100F-4490-B1E8-A9908B4B86A9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4CD4EC6-A001-4582-80C0-F1F45B0248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9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17"/>
    </mc:Choice>
    <mc:Fallback>
      <p:transition spd="slow" advTm="9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B5B39-CF57-49AB-B2BB-B70C602B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DFD8C-3EEF-42D1-88AB-77715C8BA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/>
          <a:p>
            <a:r>
              <a:rPr lang="en-US" sz="2200" dirty="0"/>
              <a:t>Presented a general pipeline of data download, wrangling and normalization for single vs multi-variate time series prediction using one-min stock prices, trained appropriate RNN based models in each case with varying parameters. </a:t>
            </a:r>
          </a:p>
          <a:p>
            <a:r>
              <a:rPr lang="en-US" sz="2200" dirty="0"/>
              <a:t>Performed multiple experiments ranging from prediction of stock price direction (up/down) in the near future to the prediction of stock prices and returns %.</a:t>
            </a:r>
          </a:p>
          <a:p>
            <a:r>
              <a:rPr lang="en-US" sz="2200" dirty="0"/>
              <a:t>Summary of results:</a:t>
            </a:r>
          </a:p>
          <a:p>
            <a:pPr lvl="1"/>
            <a:r>
              <a:rPr lang="en-US" sz="2000" dirty="0"/>
              <a:t>Evaluated the model with two different time-steps (5 days vs 2 days) and observed performance remaining same.</a:t>
            </a:r>
          </a:p>
          <a:p>
            <a:pPr lvl="1"/>
            <a:r>
              <a:rPr lang="en-US" sz="2000" dirty="0"/>
              <a:t>Single Variate (using MSFT price):</a:t>
            </a:r>
          </a:p>
          <a:p>
            <a:pPr lvl="2"/>
            <a:r>
              <a:rPr lang="en-US" sz="1800" dirty="0"/>
              <a:t>The model that predicted stock prices in the near future performed better compared to predicting stock movement (up/down) or stock returns (%).</a:t>
            </a:r>
          </a:p>
          <a:p>
            <a:pPr lvl="1"/>
            <a:r>
              <a:rPr lang="en-US" sz="2000" dirty="0"/>
              <a:t>Multi Variate (using MSFT + XLK prices):</a:t>
            </a:r>
          </a:p>
          <a:p>
            <a:pPr lvl="2"/>
            <a:r>
              <a:rPr lang="en-US" sz="1800" dirty="0"/>
              <a:t>Adding a correlated variable (XLK price) as additional input has shown improvement with a lower loss (MSE).</a:t>
            </a:r>
          </a:p>
          <a:p>
            <a:pPr lvl="2"/>
            <a:endParaRPr lang="en-US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7531F8-5FE3-4629-8BC0-F33798DF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@Your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F5D8E-F76C-4ECA-B314-5DB1EEE62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E2E14D-7BA8-45B9-A6FF-1A001521AFB6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BEFFA6-AA18-4656-82C6-5902DF2C18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20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04"/>
    </mc:Choice>
    <mc:Fallback>
      <p:transition spd="slow" advTm="1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Application of RNN for algorithmic stock trading with the focus on short-term price prediction using </a:t>
            </a:r>
            <a:r>
              <a:rPr lang="en-US" sz="2800" dirty="0" err="1"/>
              <a:t>Tensorflow</a:t>
            </a:r>
            <a:r>
              <a:rPr lang="en-US" sz="2800" dirty="0"/>
              <a:t>/</a:t>
            </a:r>
            <a:r>
              <a:rPr lang="en-US" sz="2800" dirty="0" err="1"/>
              <a:t>Keras</a:t>
            </a:r>
            <a:r>
              <a:rPr lang="en-US" sz="2800" dirty="0"/>
              <a:t> API for Deep Learning. A case study of single/multi-variate time-series analysis for a chosen stock and its industry sector (Technology) and the stock market index (S&amp;P500) as a whole.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Stock: MSFT (Microsoft Inc.)</a:t>
            </a:r>
          </a:p>
          <a:p>
            <a:r>
              <a:rPr lang="en-US" sz="2800" dirty="0"/>
              <a:t>Sector: XLK (Tech Sector ETF) </a:t>
            </a:r>
            <a:r>
              <a:rPr lang="en-US" sz="1400" dirty="0"/>
              <a:t>– </a:t>
            </a:r>
            <a:r>
              <a:rPr lang="en-US" sz="1400" b="1" dirty="0">
                <a:highlight>
                  <a:srgbClr val="FFFF00"/>
                </a:highlight>
              </a:rPr>
              <a:t>MSFT</a:t>
            </a:r>
            <a:r>
              <a:rPr lang="en-US" sz="1400" dirty="0">
                <a:highlight>
                  <a:srgbClr val="FFFF00"/>
                </a:highlight>
              </a:rPr>
              <a:t> is 11.80% of XLK portfolio weight</a:t>
            </a:r>
            <a:endParaRPr lang="en-US" sz="2800" dirty="0">
              <a:highlight>
                <a:srgbClr val="FFFF00"/>
              </a:highlight>
            </a:endParaRPr>
          </a:p>
          <a:p>
            <a:r>
              <a:rPr lang="en-US" sz="2800" dirty="0"/>
              <a:t>Stock Market: SPY  (S&amp;P 500 ETF)</a:t>
            </a:r>
          </a:p>
          <a:p>
            <a:endParaRPr lang="en-US" sz="2800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200" dirty="0">
                <a:solidFill>
                  <a:srgbClr val="898989"/>
                </a:solidFill>
              </a:rPr>
              <a:t>Mohan Patnam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5751D9-558D-4D1A-88EF-AE07EAD1F133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50EC02A-F8AA-4359-8084-3F3A9632A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34"/>
    </mc:Choice>
    <mc:Fallback>
      <p:transition spd="slow" advTm="196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3C9A-6AD4-439E-ABCC-8881ED49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E1E61-99E4-4EAD-AF44-12A8BF83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200" dirty="0"/>
              <a:t>Date/</a:t>
            </a:r>
            <a:r>
              <a:rPr lang="en-US" sz="2200" dirty="0" err="1"/>
              <a:t>TimeBin</a:t>
            </a:r>
            <a:r>
              <a:rPr lang="en-US" sz="2200" dirty="0"/>
              <a:t>: 2014/01/02 09:51AM (New York Time)</a:t>
            </a:r>
          </a:p>
          <a:p>
            <a:r>
              <a:rPr lang="en-US" sz="2200" dirty="0"/>
              <a:t>Open – Stock open price 33.1314$ @09:51:00 AM</a:t>
            </a:r>
          </a:p>
          <a:p>
            <a:r>
              <a:rPr lang="en-US" sz="2200" dirty="0"/>
              <a:t>High – Stock highest price for the minute duration starting 09:51AM</a:t>
            </a:r>
          </a:p>
          <a:p>
            <a:r>
              <a:rPr lang="en-US" sz="2200" dirty="0"/>
              <a:t>Low – Stock lowest price during the same interval</a:t>
            </a:r>
          </a:p>
          <a:p>
            <a:r>
              <a:rPr lang="en-US" sz="2200" dirty="0"/>
              <a:t>Close – Stock close price 33.1323$ at the minute end @09:51:59AM</a:t>
            </a:r>
          </a:p>
          <a:p>
            <a:r>
              <a:rPr lang="en-US" sz="2200" dirty="0"/>
              <a:t>Volume – Stock trading volume in shares for the one-min interval.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F2ED3-2E10-450E-8649-5A8BD169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Mohan Patnam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CA0B57-3B73-4868-A182-84DD4FCB5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292E8A-F17B-4EA8-818A-A86CC0B3C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258785"/>
              </p:ext>
            </p:extLst>
          </p:nvPr>
        </p:nvGraphicFramePr>
        <p:xfrm>
          <a:off x="533400" y="990600"/>
          <a:ext cx="8077200" cy="2057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0548">
                  <a:extLst>
                    <a:ext uri="{9D8B030D-6E8A-4147-A177-3AD203B41FA5}">
                      <a16:colId xmlns:a16="http://schemas.microsoft.com/office/drawing/2014/main" val="2066130253"/>
                    </a:ext>
                  </a:extLst>
                </a:gridCol>
                <a:gridCol w="765460">
                  <a:extLst>
                    <a:ext uri="{9D8B030D-6E8A-4147-A177-3AD203B41FA5}">
                      <a16:colId xmlns:a16="http://schemas.microsoft.com/office/drawing/2014/main" val="2863509979"/>
                    </a:ext>
                  </a:extLst>
                </a:gridCol>
                <a:gridCol w="765460">
                  <a:extLst>
                    <a:ext uri="{9D8B030D-6E8A-4147-A177-3AD203B41FA5}">
                      <a16:colId xmlns:a16="http://schemas.microsoft.com/office/drawing/2014/main" val="109775621"/>
                    </a:ext>
                  </a:extLst>
                </a:gridCol>
                <a:gridCol w="765460">
                  <a:extLst>
                    <a:ext uri="{9D8B030D-6E8A-4147-A177-3AD203B41FA5}">
                      <a16:colId xmlns:a16="http://schemas.microsoft.com/office/drawing/2014/main" val="1701096749"/>
                    </a:ext>
                  </a:extLst>
                </a:gridCol>
                <a:gridCol w="765460">
                  <a:extLst>
                    <a:ext uri="{9D8B030D-6E8A-4147-A177-3AD203B41FA5}">
                      <a16:colId xmlns:a16="http://schemas.microsoft.com/office/drawing/2014/main" val="767838602"/>
                    </a:ext>
                  </a:extLst>
                </a:gridCol>
                <a:gridCol w="765460">
                  <a:extLst>
                    <a:ext uri="{9D8B030D-6E8A-4147-A177-3AD203B41FA5}">
                      <a16:colId xmlns:a16="http://schemas.microsoft.com/office/drawing/2014/main" val="1050317441"/>
                    </a:ext>
                  </a:extLst>
                </a:gridCol>
                <a:gridCol w="765460">
                  <a:extLst>
                    <a:ext uri="{9D8B030D-6E8A-4147-A177-3AD203B41FA5}">
                      <a16:colId xmlns:a16="http://schemas.microsoft.com/office/drawing/2014/main" val="1610468235"/>
                    </a:ext>
                  </a:extLst>
                </a:gridCol>
                <a:gridCol w="908985">
                  <a:extLst>
                    <a:ext uri="{9D8B030D-6E8A-4147-A177-3AD203B41FA5}">
                      <a16:colId xmlns:a16="http://schemas.microsoft.com/office/drawing/2014/main" val="3739847939"/>
                    </a:ext>
                  </a:extLst>
                </a:gridCol>
                <a:gridCol w="705658">
                  <a:extLst>
                    <a:ext uri="{9D8B030D-6E8A-4147-A177-3AD203B41FA5}">
                      <a16:colId xmlns:a16="http://schemas.microsoft.com/office/drawing/2014/main" val="2002395860"/>
                    </a:ext>
                  </a:extLst>
                </a:gridCol>
                <a:gridCol w="829249">
                  <a:extLst>
                    <a:ext uri="{9D8B030D-6E8A-4147-A177-3AD203B41FA5}">
                      <a16:colId xmlns:a16="http://schemas.microsoft.com/office/drawing/2014/main" val="412196883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Date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 err="1">
                          <a:effectLst/>
                        </a:rPr>
                        <a:t>TimeBin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Open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High 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Low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Close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Volume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Split Factor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>
                          <a:effectLst/>
                        </a:rPr>
                        <a:t>Earnings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u="none" strike="noStrike" dirty="0">
                          <a:effectLst/>
                        </a:rPr>
                        <a:t>Dividends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71060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20140102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33.1417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33.151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33.1323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33.1323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20582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63506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20140102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949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33.1323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33.151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33.1323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33.151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6675.17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59142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20140102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33.1417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33.1417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33.1323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42184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900795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20140102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951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33.1314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33.1323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33.1146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33.1323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11203.4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28590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20140102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952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33.1323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33.1417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33.123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33.1417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19210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458572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2663A6-2B08-486E-A1C7-D86F6AD4330A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CEB2501-94A1-4840-B0BD-7BB9E580AA29}"/>
              </a:ext>
            </a:extLst>
          </p:cNvPr>
          <p:cNvSpPr/>
          <p:nvPr/>
        </p:nvSpPr>
        <p:spPr>
          <a:xfrm>
            <a:off x="1981200" y="5732997"/>
            <a:ext cx="5829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Stock Close price is used in all experimentation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2013777-F40D-4BD8-B486-A51A86C63C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5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65"/>
    </mc:Choice>
    <mc:Fallback>
      <p:transition spd="slow" advTm="9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9B98-2DE1-40EF-9565-C94961446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315FC8E-4238-4274-BCDB-F94E834EDF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692539"/>
              </p:ext>
            </p:extLst>
          </p:nvPr>
        </p:nvGraphicFramePr>
        <p:xfrm>
          <a:off x="457200" y="1066800"/>
          <a:ext cx="8077199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6462">
                  <a:extLst>
                    <a:ext uri="{9D8B030D-6E8A-4147-A177-3AD203B41FA5}">
                      <a16:colId xmlns:a16="http://schemas.microsoft.com/office/drawing/2014/main" val="3636384348"/>
                    </a:ext>
                  </a:extLst>
                </a:gridCol>
                <a:gridCol w="842838">
                  <a:extLst>
                    <a:ext uri="{9D8B030D-6E8A-4147-A177-3AD203B41FA5}">
                      <a16:colId xmlns:a16="http://schemas.microsoft.com/office/drawing/2014/main" val="166334534"/>
                    </a:ext>
                  </a:extLst>
                </a:gridCol>
                <a:gridCol w="842838">
                  <a:extLst>
                    <a:ext uri="{9D8B030D-6E8A-4147-A177-3AD203B41FA5}">
                      <a16:colId xmlns:a16="http://schemas.microsoft.com/office/drawing/2014/main" val="3292834444"/>
                    </a:ext>
                  </a:extLst>
                </a:gridCol>
                <a:gridCol w="1176462">
                  <a:extLst>
                    <a:ext uri="{9D8B030D-6E8A-4147-A177-3AD203B41FA5}">
                      <a16:colId xmlns:a16="http://schemas.microsoft.com/office/drawing/2014/main" val="3258792296"/>
                    </a:ext>
                  </a:extLst>
                </a:gridCol>
                <a:gridCol w="842838">
                  <a:extLst>
                    <a:ext uri="{9D8B030D-6E8A-4147-A177-3AD203B41FA5}">
                      <a16:colId xmlns:a16="http://schemas.microsoft.com/office/drawing/2014/main" val="1745655700"/>
                    </a:ext>
                  </a:extLst>
                </a:gridCol>
                <a:gridCol w="842838">
                  <a:extLst>
                    <a:ext uri="{9D8B030D-6E8A-4147-A177-3AD203B41FA5}">
                      <a16:colId xmlns:a16="http://schemas.microsoft.com/office/drawing/2014/main" val="4119461129"/>
                    </a:ext>
                  </a:extLst>
                </a:gridCol>
                <a:gridCol w="842838">
                  <a:extLst>
                    <a:ext uri="{9D8B030D-6E8A-4147-A177-3AD203B41FA5}">
                      <a16:colId xmlns:a16="http://schemas.microsoft.com/office/drawing/2014/main" val="2116706661"/>
                    </a:ext>
                  </a:extLst>
                </a:gridCol>
                <a:gridCol w="1510085">
                  <a:extLst>
                    <a:ext uri="{9D8B030D-6E8A-4147-A177-3AD203B41FA5}">
                      <a16:colId xmlns:a16="http://schemas.microsoft.com/office/drawing/2014/main" val="218591553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DateTime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Close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Volume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Return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Gain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Loss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RSI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CumReturn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4741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1/2/2014 9:30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33.6842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1319510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-0.026711621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48.47418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569552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1/2/2014 9:31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33.7157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206817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0.066779053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0.0315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48.47418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0.093515654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41407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1/2/2014 9:32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33.612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227216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-0.294264221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0.1037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48.47418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-0.214343817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79069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1/2/2014 9:33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33.612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170074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48.47418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-0.214343817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4620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1E2B5-B78B-491E-8131-F592B0588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Mohan Patnam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4F6D2-B6D1-4EC3-BEE5-157C43AB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FB79F3-5CE7-41C0-889D-423AEE513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676063"/>
              </p:ext>
            </p:extLst>
          </p:nvPr>
        </p:nvGraphicFramePr>
        <p:xfrm>
          <a:off x="462445" y="2917971"/>
          <a:ext cx="8039097" cy="15016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0114">
                  <a:extLst>
                    <a:ext uri="{9D8B030D-6E8A-4147-A177-3AD203B41FA5}">
                      <a16:colId xmlns:a16="http://schemas.microsoft.com/office/drawing/2014/main" val="821844526"/>
                    </a:ext>
                  </a:extLst>
                </a:gridCol>
                <a:gridCol w="790114">
                  <a:extLst>
                    <a:ext uri="{9D8B030D-6E8A-4147-A177-3AD203B41FA5}">
                      <a16:colId xmlns:a16="http://schemas.microsoft.com/office/drawing/2014/main" val="3638277006"/>
                    </a:ext>
                  </a:extLst>
                </a:gridCol>
                <a:gridCol w="1120374">
                  <a:extLst>
                    <a:ext uri="{9D8B030D-6E8A-4147-A177-3AD203B41FA5}">
                      <a16:colId xmlns:a16="http://schemas.microsoft.com/office/drawing/2014/main" val="452025333"/>
                    </a:ext>
                  </a:extLst>
                </a:gridCol>
                <a:gridCol w="1254150">
                  <a:extLst>
                    <a:ext uri="{9D8B030D-6E8A-4147-A177-3AD203B41FA5}">
                      <a16:colId xmlns:a16="http://schemas.microsoft.com/office/drawing/2014/main" val="2744346774"/>
                    </a:ext>
                  </a:extLst>
                </a:gridCol>
                <a:gridCol w="836099">
                  <a:extLst>
                    <a:ext uri="{9D8B030D-6E8A-4147-A177-3AD203B41FA5}">
                      <a16:colId xmlns:a16="http://schemas.microsoft.com/office/drawing/2014/main" val="2763984897"/>
                    </a:ext>
                  </a:extLst>
                </a:gridCol>
                <a:gridCol w="836099">
                  <a:extLst>
                    <a:ext uri="{9D8B030D-6E8A-4147-A177-3AD203B41FA5}">
                      <a16:colId xmlns:a16="http://schemas.microsoft.com/office/drawing/2014/main" val="1221791856"/>
                    </a:ext>
                  </a:extLst>
                </a:gridCol>
                <a:gridCol w="1120374">
                  <a:extLst>
                    <a:ext uri="{9D8B030D-6E8A-4147-A177-3AD203B41FA5}">
                      <a16:colId xmlns:a16="http://schemas.microsoft.com/office/drawing/2014/main" val="1600247970"/>
                    </a:ext>
                  </a:extLst>
                </a:gridCol>
                <a:gridCol w="1291773">
                  <a:extLst>
                    <a:ext uri="{9D8B030D-6E8A-4147-A177-3AD203B41FA5}">
                      <a16:colId xmlns:a16="http://schemas.microsoft.com/office/drawing/2014/main" val="365025751"/>
                    </a:ext>
                  </a:extLst>
                </a:gridCol>
              </a:tblGrid>
              <a:tr h="30032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etf.Open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etf.Close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etf.Return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etf.CumReturn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spy.Open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spy.Close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spy.Return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 err="1">
                          <a:effectLst/>
                        </a:rPr>
                        <a:t>spy.CumReturn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83661578"/>
                  </a:ext>
                </a:extLst>
              </a:tr>
              <a:tr h="3003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33.2818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33.2164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-0.196503795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170.607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170.524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-0.048649821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8550960"/>
                  </a:ext>
                </a:extLst>
              </a:tr>
              <a:tr h="3003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33.2164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33.2024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-0.042147855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-0.042147855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170.524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170.529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0.002932139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0.002932139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24999994"/>
                  </a:ext>
                </a:extLst>
              </a:tr>
              <a:tr h="3003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33.2071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33.2071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-0.027998218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170.524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170.589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0.038117802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0.038117802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00094186"/>
                  </a:ext>
                </a:extLst>
              </a:tr>
              <a:tr h="300326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33.2164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33.2118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-0.013848581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-0.013848581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170.58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170.598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0.010552234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0.043395651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74665056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7D30D273-AF0F-4BE6-B931-EB4E602C9B99}"/>
              </a:ext>
            </a:extLst>
          </p:cNvPr>
          <p:cNvSpPr/>
          <p:nvPr/>
        </p:nvSpPr>
        <p:spPr>
          <a:xfrm>
            <a:off x="990600" y="4527598"/>
            <a:ext cx="3044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Augment XLK data columns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C0C002-AD0B-44F9-B68F-2F987B836FC0}"/>
              </a:ext>
            </a:extLst>
          </p:cNvPr>
          <p:cNvSpPr/>
          <p:nvPr/>
        </p:nvSpPr>
        <p:spPr>
          <a:xfrm>
            <a:off x="4924068" y="4515305"/>
            <a:ext cx="3065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Augment SPY data columns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36B959-2CB8-4619-9A40-DBACC2A1CF79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6A9EF74-9967-4ED2-8A2D-934D0998AFF1}"/>
              </a:ext>
            </a:extLst>
          </p:cNvPr>
          <p:cNvSpPr/>
          <p:nvPr/>
        </p:nvSpPr>
        <p:spPr>
          <a:xfrm>
            <a:off x="4253032" y="2438691"/>
            <a:ext cx="3232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Augment MSFT data columns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081527-03DC-4C8E-AB6A-D173F5462D13}"/>
              </a:ext>
            </a:extLst>
          </p:cNvPr>
          <p:cNvSpPr/>
          <p:nvPr/>
        </p:nvSpPr>
        <p:spPr>
          <a:xfrm>
            <a:off x="669720" y="5203309"/>
            <a:ext cx="7788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Return – </a:t>
            </a:r>
            <a:r>
              <a:rPr lang="en-US" sz="1400" dirty="0"/>
              <a:t>Stock one-min returns (%)</a:t>
            </a:r>
            <a:endParaRPr lang="en-US" sz="1400" b="1" dirty="0"/>
          </a:p>
          <a:p>
            <a:r>
              <a:rPr lang="en-US" sz="1400" b="1" dirty="0" err="1"/>
              <a:t>CumReturn</a:t>
            </a:r>
            <a:r>
              <a:rPr lang="en-US" sz="1400" b="1" dirty="0"/>
              <a:t> – </a:t>
            </a:r>
            <a:r>
              <a:rPr lang="en-US" sz="1400" dirty="0"/>
              <a:t>Stock cumulative return (%)</a:t>
            </a:r>
          </a:p>
          <a:p>
            <a:r>
              <a:rPr lang="en-US" sz="1400" b="1" dirty="0"/>
              <a:t>RSI</a:t>
            </a:r>
            <a:r>
              <a:rPr lang="en-US" sz="1400" dirty="0"/>
              <a:t> – Relative Strength Index to indicate whether stock is oversold or overbought.</a:t>
            </a:r>
          </a:p>
          <a:p>
            <a:r>
              <a:rPr lang="en-US" sz="1400" b="1" dirty="0"/>
              <a:t>Gain/Loss – </a:t>
            </a:r>
            <a:r>
              <a:rPr lang="en-US" sz="1400" dirty="0"/>
              <a:t>Intermediate columns needed for RSI calculation</a:t>
            </a:r>
            <a:endParaRPr lang="en-US" sz="1400" b="1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19E1143-2276-4EE1-97A9-6C2E371EBF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98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0"/>
    </mc:Choice>
    <mc:Fallback>
      <p:transition spd="slow" advTm="8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7DAB4-DDD6-4ED1-B859-30931881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6B83F-6800-41CC-A264-463E3189F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At each time step, we have an output vector of size 100. However, we want one single output representing the stock price.</a:t>
            </a:r>
          </a:p>
          <a:p>
            <a:r>
              <a:rPr lang="en-US" sz="2000" dirty="0"/>
              <a:t>We will use </a:t>
            </a:r>
            <a:r>
              <a:rPr lang="en-US" sz="2000" dirty="0" err="1"/>
              <a:t>OutputProjectWrapper</a:t>
            </a:r>
            <a:r>
              <a:rPr lang="en-US" sz="2000" dirty="0"/>
              <a:t> with a FC layer to convert output vector to  single output value.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E6A28E-38BA-4818-948E-8C8188E1F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Mohan Patnam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2449E7-7485-4529-9266-D56897C1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959E692-D66D-4025-A745-C709FA886F13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7773619-DA7B-4F12-8CFA-60F5F1171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22541"/>
            <a:ext cx="5456027" cy="3698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16D84-E799-449C-A3DE-94A1636E519A}"/>
              </a:ext>
            </a:extLst>
          </p:cNvPr>
          <p:cNvSpPr txBox="1"/>
          <p:nvPr/>
        </p:nvSpPr>
        <p:spPr>
          <a:xfrm>
            <a:off x="6172200" y="3200400"/>
            <a:ext cx="2011573" cy="138499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#Time steps = 780</a:t>
            </a:r>
          </a:p>
          <a:p>
            <a:endParaRPr lang="en-US" sz="1200" dirty="0"/>
          </a:p>
          <a:p>
            <a:r>
              <a:rPr lang="en-US" sz="1200" dirty="0"/>
              <a:t>Each RNN cell:</a:t>
            </a:r>
          </a:p>
          <a:p>
            <a:r>
              <a:rPr lang="en-US" sz="1200" dirty="0"/>
              <a:t>#Inputs = 1 (single variate)</a:t>
            </a:r>
          </a:p>
          <a:p>
            <a:r>
              <a:rPr lang="en-US" sz="1200" dirty="0"/>
              <a:t>#Inputs = 2 (multi-variate)</a:t>
            </a:r>
          </a:p>
          <a:p>
            <a:r>
              <a:rPr lang="en-US" sz="1200" dirty="0"/>
              <a:t>#Neurons = 100</a:t>
            </a:r>
          </a:p>
          <a:p>
            <a:r>
              <a:rPr lang="en-US" sz="1200" dirty="0"/>
              <a:t>#Outputs = 1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32606A72-48D3-44DF-9B63-178AC8F840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52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0"/>
    </mc:Choice>
    <mc:Fallback>
      <p:transition spd="slow" advTm="8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89B5-8552-444B-AE1E-A2141D74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Variate Time Series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6219-25A2-407D-81D5-49320E77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Task:1 Use MSFT one-minute Stock close price ($).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27AE-B639-4BC8-9FC8-4636C616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460CE-C69D-4115-B9FE-4C7A64377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54049"/>
            <a:ext cx="7467600" cy="2600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422178-8BFD-4A16-BD1E-3EDDA9F7A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989195"/>
            <a:ext cx="6705600" cy="219075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8CF02F-1543-4635-9330-9E9B32B74BBA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AA667433-57CB-441D-9BAB-8A4A6B3A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7391400" cy="365125"/>
          </a:xfrm>
        </p:spPr>
        <p:txBody>
          <a:bodyPr/>
          <a:lstStyle/>
          <a:p>
            <a:pPr>
              <a:defRPr/>
            </a:pPr>
            <a:r>
              <a:rPr lang="en-US" sz="1600" b="1" dirty="0">
                <a:solidFill>
                  <a:schemeClr val="tx1"/>
                </a:solidFill>
              </a:rPr>
              <a:t>Model performance to predict stock price is modest 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3261E49-D8B7-4873-9702-C4BE3AB3C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7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5"/>
    </mc:Choice>
    <mc:Fallback>
      <p:transition spd="slow" advTm="17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89B5-8552-444B-AE1E-A2141D74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Variate Time Series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6219-25A2-407D-81D5-49320E77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Task:1 Prediction of stock prices with different lag - </a:t>
            </a:r>
          </a:p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60min, 120min, 180min, 240min, 300min, 360min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FC307-13D5-498A-8F88-1FB6131F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Mohan Patnam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27AE-B639-4BC8-9FC8-4636C616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10710C-E829-4F9C-AA3E-AB26AEEB7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73" y="1720500"/>
            <a:ext cx="8077200" cy="37217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7E133C-F49A-4867-8B37-D17CC076EB86}"/>
              </a:ext>
            </a:extLst>
          </p:cNvPr>
          <p:cNvSpPr txBox="1"/>
          <p:nvPr/>
        </p:nvSpPr>
        <p:spPr>
          <a:xfrm>
            <a:off x="914400" y="563880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We see that the predictions getting worse as the prediction window grows. We do see that the predictions have picked-up for short term (60min window) and overall, picked the long-term patterns.</a:t>
            </a:r>
          </a:p>
          <a:p>
            <a:endParaRPr lang="en-US" sz="12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48BDDE-1526-4C71-8B2D-3E791ABBD2BF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C7DE72C-3DE9-40D8-BFD0-0F82739B2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08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64"/>
    </mc:Choice>
    <mc:Fallback>
      <p:transition spd="slow" advTm="12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89B5-8552-444B-AE1E-A2141D74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Variate Time Series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6219-25A2-407D-81D5-49320E77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Task:2 Use MSFT one-minute Stock returns (%gain or loss).</a:t>
            </a:r>
          </a:p>
          <a:p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3FC307-13D5-498A-8F88-1FB6131F1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356350"/>
            <a:ext cx="6324600" cy="365125"/>
          </a:xfrm>
        </p:spPr>
        <p:txBody>
          <a:bodyPr/>
          <a:lstStyle/>
          <a:p>
            <a:pPr>
              <a:defRPr/>
            </a:pPr>
            <a:r>
              <a:rPr lang="en-US" sz="1800" b="1" dirty="0">
                <a:solidFill>
                  <a:schemeClr val="tx1"/>
                </a:solidFill>
              </a:rPr>
              <a:t>This model performed worse than predicting stock prices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27AE-B639-4BC8-9FC8-4636C616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32809-239D-49AB-9A6C-71EC4A14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55966"/>
            <a:ext cx="7848600" cy="24938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0B012F-6965-4BFC-9E0F-2EB208CB7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3957734"/>
            <a:ext cx="6743700" cy="21717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6B9B7FD-FFDA-44DF-BCD8-16E9B0215CB7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8584988-0306-4431-BD38-EA1FBDBB0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2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37"/>
    </mc:Choice>
    <mc:Fallback>
      <p:transition spd="slow" advTm="1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89B5-8552-444B-AE1E-A2141D74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Variate Time Series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D6219-25A2-407D-81D5-49320E778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b="1" dirty="0">
                <a:solidFill>
                  <a:srgbClr val="000000"/>
                </a:solidFill>
                <a:latin typeface="Helvetica Neue"/>
              </a:rPr>
              <a:t>Task:3 Use MSFT Stock Up/Down Indicator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227AE-B639-4BC8-9FC8-4636C616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C3E294-9E12-4E24-B275-9BA1AC14E86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2314F3-82B4-48F0-8AC6-B841876F3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4020079"/>
            <a:ext cx="6191250" cy="2162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F09DE5-D00F-4D33-B003-24314068FC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75" y="1383168"/>
            <a:ext cx="7915275" cy="259801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F8A9A8-4913-4F10-82C5-7F18A2E0E175}"/>
              </a:ext>
            </a:extLst>
          </p:cNvPr>
          <p:cNvCxnSpPr>
            <a:cxnSpLocks/>
          </p:cNvCxnSpPr>
          <p:nvPr/>
        </p:nvCxnSpPr>
        <p:spPr>
          <a:xfrm flipV="1">
            <a:off x="685800" y="836613"/>
            <a:ext cx="75438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6EF3BD8D-D620-438C-AD42-DB2CEE08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0200" y="6356350"/>
            <a:ext cx="6324600" cy="365125"/>
          </a:xfrm>
        </p:spPr>
        <p:txBody>
          <a:bodyPr/>
          <a:lstStyle/>
          <a:p>
            <a:pPr>
              <a:defRPr/>
            </a:pPr>
            <a:r>
              <a:rPr lang="en-US" sz="1800" b="1" dirty="0">
                <a:solidFill>
                  <a:schemeClr val="tx1"/>
                </a:solidFill>
              </a:rPr>
              <a:t>This model performed better than predicting stock returns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1A12318-2CB2-497F-88C2-4962F13D11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28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19"/>
    </mc:Choice>
    <mc:Fallback>
      <p:transition spd="slow" advTm="12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13582</TotalTime>
  <Words>987</Words>
  <Application>Microsoft Office PowerPoint</Application>
  <PresentationFormat>On-screen Show (4:3)</PresentationFormat>
  <Paragraphs>242</Paragraphs>
  <Slides>14</Slides>
  <Notes>2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Helvetica Neue</vt:lpstr>
      <vt:lpstr>Wingdings</vt:lpstr>
      <vt:lpstr>Office Theme</vt:lpstr>
      <vt:lpstr> Final Project Application of RNN for  Algorithmic Stock Trading   </vt:lpstr>
      <vt:lpstr>Problem Statement</vt:lpstr>
      <vt:lpstr>Data Sample</vt:lpstr>
      <vt:lpstr>Data Augmentation</vt:lpstr>
      <vt:lpstr>RNN Model</vt:lpstr>
      <vt:lpstr>Single Variate Time Series Prediction</vt:lpstr>
      <vt:lpstr>Single Variate Time Series Prediction</vt:lpstr>
      <vt:lpstr>Single Variate Time Series Prediction</vt:lpstr>
      <vt:lpstr>Single Variate Time Series Prediction</vt:lpstr>
      <vt:lpstr>Multi Variate Time Series Prediction</vt:lpstr>
      <vt:lpstr>Multi Variate Time Series Prediction</vt:lpstr>
      <vt:lpstr>Multi Variate Time Series Prediction</vt:lpstr>
      <vt:lpstr>Multi Variate Time Series  Prediction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zdjordje</dc:creator>
  <cp:lastModifiedBy>Mohan Patnam</cp:lastModifiedBy>
  <cp:revision>1031</cp:revision>
  <cp:lastPrinted>2012-11-30T20:59:45Z</cp:lastPrinted>
  <dcterms:created xsi:type="dcterms:W3CDTF">2006-08-16T00:00:00Z</dcterms:created>
  <dcterms:modified xsi:type="dcterms:W3CDTF">2018-05-08T17:56:33Z</dcterms:modified>
</cp:coreProperties>
</file>